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3"/>
  </p:notesMasterIdLst>
  <p:sldIdLst>
    <p:sldId id="256" r:id="rId2"/>
    <p:sldId id="269" r:id="rId3"/>
    <p:sldId id="401" r:id="rId4"/>
    <p:sldId id="397" r:id="rId5"/>
    <p:sldId id="398" r:id="rId6"/>
    <p:sldId id="363" r:id="rId7"/>
    <p:sldId id="399" r:id="rId8"/>
    <p:sldId id="400" r:id="rId9"/>
    <p:sldId id="386" r:id="rId10"/>
    <p:sldId id="388" r:id="rId11"/>
    <p:sldId id="364" r:id="rId12"/>
    <p:sldId id="391" r:id="rId13"/>
    <p:sldId id="385" r:id="rId14"/>
    <p:sldId id="393" r:id="rId15"/>
    <p:sldId id="394" r:id="rId16"/>
    <p:sldId id="392" r:id="rId17"/>
    <p:sldId id="389" r:id="rId18"/>
    <p:sldId id="387" r:id="rId19"/>
    <p:sldId id="390" r:id="rId20"/>
    <p:sldId id="395" r:id="rId21"/>
    <p:sldId id="39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F8895-A107-4F0B-B941-E1356DD5B4B3}" v="7" dt="2025-09-25T19:19:23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7" autoAdjust="0"/>
    <p:restoredTop sz="94662" autoAdjust="0"/>
  </p:normalViewPr>
  <p:slideViewPr>
    <p:cSldViewPr snapToGrid="0">
      <p:cViewPr varScale="1">
        <p:scale>
          <a:sx n="47" d="100"/>
          <a:sy n="47" d="100"/>
        </p:scale>
        <p:origin x="29" y="14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Frizzell" userId="6cb8cc7306dcc34b" providerId="LiveId" clId="{CFBA5A9B-B992-41D4-846B-D5B9D39B6C87}"/>
    <pc:docChg chg="custSel modSld">
      <pc:chgData name="Steve Frizzell" userId="6cb8cc7306dcc34b" providerId="LiveId" clId="{CFBA5A9B-B992-41D4-846B-D5B9D39B6C87}" dt="2025-09-25T19:19:23.932" v="346"/>
      <pc:docMkLst>
        <pc:docMk/>
      </pc:docMkLst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1149074730" sldId="256"/>
        </pc:sldMkLst>
        <pc:spChg chg="mod">
          <ac:chgData name="Steve Frizzell" userId="6cb8cc7306dcc34b" providerId="LiveId" clId="{CFBA5A9B-B992-41D4-846B-D5B9D39B6C87}" dt="2025-09-25T09:43:58.470" v="1" actId="20577"/>
          <ac:spMkLst>
            <pc:docMk/>
            <pc:sldMk cId="1149074730" sldId="256"/>
            <ac:spMk id="3" creationId="{D4ECE244-569B-4282-B0F0-6F5F5CFADC23}"/>
          </ac:spMkLst>
        </pc:spChg>
      </pc:sldChg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3071801951" sldId="269"/>
        </pc:sldMkLst>
        <pc:spChg chg="mod">
          <ac:chgData name="Steve Frizzell" userId="6cb8cc7306dcc34b" providerId="LiveId" clId="{CFBA5A9B-B992-41D4-846B-D5B9D39B6C87}" dt="2025-09-25T09:45:35.071" v="74" actId="20577"/>
          <ac:spMkLst>
            <pc:docMk/>
            <pc:sldMk cId="3071801951" sldId="269"/>
            <ac:spMk id="3" creationId="{5ECEBE29-A699-498C-8AD9-4DB4AD55C90F}"/>
          </ac:spMkLst>
        </pc:spChg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3826265279" sldId="363"/>
        </pc:sldMkLst>
      </pc:sldChg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2847587454" sldId="364"/>
        </pc:sldMkLst>
        <pc:spChg chg="mod">
          <ac:chgData name="Steve Frizzell" userId="6cb8cc7306dcc34b" providerId="LiveId" clId="{CFBA5A9B-B992-41D4-846B-D5B9D39B6C87}" dt="2025-09-25T09:48:18.624" v="123" actId="20577"/>
          <ac:spMkLst>
            <pc:docMk/>
            <pc:sldMk cId="2847587454" sldId="364"/>
            <ac:spMk id="3" creationId="{5ECEBE29-A699-498C-8AD9-4DB4AD55C90F}"/>
          </ac:spMkLst>
        </pc:spChg>
      </pc:sldChg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75378186" sldId="385"/>
        </pc:sldMkLst>
        <pc:spChg chg="mod">
          <ac:chgData name="Steve Frizzell" userId="6cb8cc7306dcc34b" providerId="LiveId" clId="{CFBA5A9B-B992-41D4-846B-D5B9D39B6C87}" dt="2025-09-25T09:50:14.829" v="201" actId="20577"/>
          <ac:spMkLst>
            <pc:docMk/>
            <pc:sldMk cId="75378186" sldId="385"/>
            <ac:spMk id="3" creationId="{5ECEBE29-A699-498C-8AD9-4DB4AD55C90F}"/>
          </ac:spMkLst>
        </pc:spChg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2320401363" sldId="386"/>
        </pc:sldMkLst>
      </pc:sldChg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2156117383" sldId="387"/>
        </pc:sldMkLst>
        <pc:spChg chg="mod">
          <ac:chgData name="Steve Frizzell" userId="6cb8cc7306dcc34b" providerId="LiveId" clId="{CFBA5A9B-B992-41D4-846B-D5B9D39B6C87}" dt="2025-09-25T09:53:11.086" v="303" actId="20577"/>
          <ac:spMkLst>
            <pc:docMk/>
            <pc:sldMk cId="2156117383" sldId="387"/>
            <ac:spMk id="3" creationId="{5ECEBE29-A699-498C-8AD9-4DB4AD55C90F}"/>
          </ac:spMkLst>
        </pc:spChg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1251993211" sldId="388"/>
        </pc:sldMkLst>
      </pc:sldChg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2073385296" sldId="389"/>
        </pc:sldMkLst>
        <pc:spChg chg="mod">
          <ac:chgData name="Steve Frizzell" userId="6cb8cc7306dcc34b" providerId="LiveId" clId="{CFBA5A9B-B992-41D4-846B-D5B9D39B6C87}" dt="2025-09-25T09:52:15.789" v="204" actId="20577"/>
          <ac:spMkLst>
            <pc:docMk/>
            <pc:sldMk cId="2073385296" sldId="389"/>
            <ac:spMk id="3" creationId="{5ECEBE29-A699-498C-8AD9-4DB4AD55C90F}"/>
          </ac:spMkLst>
        </pc:spChg>
      </pc:sldChg>
      <pc:sldChg chg="modSp mod modTransition">
        <pc:chgData name="Steve Frizzell" userId="6cb8cc7306dcc34b" providerId="LiveId" clId="{CFBA5A9B-B992-41D4-846B-D5B9D39B6C87}" dt="2025-09-25T19:19:23.932" v="346"/>
        <pc:sldMkLst>
          <pc:docMk/>
          <pc:sldMk cId="404168355" sldId="390"/>
        </pc:sldMkLst>
        <pc:spChg chg="mod">
          <ac:chgData name="Steve Frizzell" userId="6cb8cc7306dcc34b" providerId="LiveId" clId="{CFBA5A9B-B992-41D4-846B-D5B9D39B6C87}" dt="2025-09-25T09:53:46.785" v="339" actId="20577"/>
          <ac:spMkLst>
            <pc:docMk/>
            <pc:sldMk cId="404168355" sldId="390"/>
            <ac:spMk id="3" creationId="{5ECEBE29-A699-498C-8AD9-4DB4AD55C90F}"/>
          </ac:spMkLst>
        </pc:spChg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4177038639" sldId="391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655325727" sldId="392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2441236468" sldId="393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1347454691" sldId="394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832320661" sldId="395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2534284482" sldId="396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3150612509" sldId="397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36369964" sldId="398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1021009674" sldId="399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3597604218" sldId="400"/>
        </pc:sldMkLst>
      </pc:sldChg>
      <pc:sldChg chg="modTransition">
        <pc:chgData name="Steve Frizzell" userId="6cb8cc7306dcc34b" providerId="LiveId" clId="{CFBA5A9B-B992-41D4-846B-D5B9D39B6C87}" dt="2025-09-25T19:19:23.932" v="346"/>
        <pc:sldMkLst>
          <pc:docMk/>
          <pc:sldMk cId="2211649497" sldId="401"/>
        </pc:sldMkLst>
      </pc:sldChg>
    </pc:docChg>
  </pc:docChgLst>
  <pc:docChgLst>
    <pc:chgData name="Steve Frizzell" userId="6cb8cc7306dcc34b" providerId="LiveId" clId="{7F471ED7-4540-4B53-9EBA-F7775C2E02FA}"/>
    <pc:docChg chg="custSel addSld modSld">
      <pc:chgData name="Steve Frizzell" userId="6cb8cc7306dcc34b" providerId="LiveId" clId="{7F471ED7-4540-4B53-9EBA-F7775C2E02FA}" dt="2024-09-13T12:31:11.621" v="189"/>
      <pc:docMkLst>
        <pc:docMk/>
      </pc:docMkLst>
      <pc:sldChg chg="modSp mod">
        <pc:chgData name="Steve Frizzell" userId="6cb8cc7306dcc34b" providerId="LiveId" clId="{7F471ED7-4540-4B53-9EBA-F7775C2E02FA}" dt="2024-09-13T12:27:31.677" v="18" actId="6549"/>
        <pc:sldMkLst>
          <pc:docMk/>
          <pc:sldMk cId="1149074730" sldId="256"/>
        </pc:sldMkLst>
      </pc:sldChg>
      <pc:sldChg chg="modSp mod modTransition">
        <pc:chgData name="Steve Frizzell" userId="6cb8cc7306dcc34b" providerId="LiveId" clId="{7F471ED7-4540-4B53-9EBA-F7775C2E02FA}" dt="2024-09-13T12:31:11.621" v="189"/>
        <pc:sldMkLst>
          <pc:docMk/>
          <pc:sldMk cId="3071801951" sldId="269"/>
        </pc:sldMkLst>
      </pc:sldChg>
      <pc:sldChg chg="add">
        <pc:chgData name="Steve Frizzell" userId="6cb8cc7306dcc34b" providerId="LiveId" clId="{7F471ED7-4540-4B53-9EBA-F7775C2E02FA}" dt="2024-09-13T12:28:10.940" v="19" actId="2890"/>
        <pc:sldMkLst>
          <pc:docMk/>
          <pc:sldMk cId="2211649497" sldId="4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30E85-068A-4DEB-BEAC-C41A3789B92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9DCAA-3E72-4EEC-B315-F9766C08F9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13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2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7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95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69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6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35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70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09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488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68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7406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14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3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76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80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17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E9ED5F0-4C15-4CF6-B5FC-1ABF049E15F4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994DD-7D5A-4DF9-9F70-3E800EF10D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14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ppx.com" TargetMode="External"/><Relationship Id="rId2" Type="http://schemas.openxmlformats.org/officeDocument/2006/relationships/hyperlink" Target="mailto:steve@appx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Freeform: Shape 11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CE244-569B-4282-B0F0-6F5F5CFAD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6974911" cy="1447801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APPX Software, INC.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SEPTEMBER 2025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2F024E-1C6E-4D6E-B008-1CC6697CF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1" y="1764209"/>
            <a:ext cx="6974915" cy="332958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b="1" dirty="0"/>
              <a:t>Email Management System</a:t>
            </a:r>
            <a:br>
              <a:rPr lang="en-US" sz="4000" b="1" dirty="0"/>
            </a:br>
            <a:r>
              <a:rPr lang="en-US" sz="4000" b="1" dirty="0"/>
              <a:t> </a:t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2" descr="https://appx.com/sites/default/files/appx-small.png">
            <a:extLst>
              <a:ext uri="{FF2B5EF4-FFF2-40B4-BE49-F238E27FC236}">
                <a16:creationId xmlns:a16="http://schemas.microsoft.com/office/drawing/2014/main" id="{9661347F-0363-5411-730C-BDF3F930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89CACE-59DD-BC77-A20E-4455C5400966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1149074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dirty="0"/>
              <a:t>APPX Email Management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567744"/>
            <a:ext cx="9700587" cy="458261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US" sz="5400" b="1" dirty="0"/>
              <a:t>Now Available!</a:t>
            </a:r>
          </a:p>
          <a:p>
            <a:pPr lvl="0"/>
            <a:endParaRPr lang="en-US" dirty="0"/>
          </a:p>
          <a:p>
            <a:pPr marL="0" lvl="0" indent="0" algn="ctr">
              <a:buNone/>
            </a:pPr>
            <a:r>
              <a:rPr lang="en-US" sz="4000" dirty="0"/>
              <a:t>Substantial Purchase Discounts</a:t>
            </a:r>
          </a:p>
          <a:p>
            <a:pPr marL="0" lvl="0" indent="0" algn="ctr">
              <a:buNone/>
            </a:pPr>
            <a:r>
              <a:rPr lang="en-US" sz="4000" dirty="0"/>
              <a:t>For State Archives that are early adopters of the system!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307180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dirty="0"/>
              <a:t>APPX Email Management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567744"/>
            <a:ext cx="9700587" cy="4582615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en-US" sz="5400" b="1" dirty="0"/>
              <a:t>The Problem:</a:t>
            </a:r>
          </a:p>
          <a:p>
            <a:pPr lvl="0"/>
            <a:endParaRPr lang="en-US" dirty="0"/>
          </a:p>
          <a:p>
            <a:pPr marL="0" lvl="0" indent="0" algn="ctr">
              <a:buNone/>
            </a:pPr>
            <a:r>
              <a:rPr lang="en-US" sz="4000" dirty="0"/>
              <a:t>Millions of Emails</a:t>
            </a:r>
          </a:p>
          <a:p>
            <a:pPr marL="0" lvl="0" indent="0" algn="ctr">
              <a:buNone/>
            </a:pPr>
            <a:r>
              <a:rPr lang="en-US" sz="4000" dirty="0"/>
              <a:t>must be</a:t>
            </a:r>
          </a:p>
          <a:p>
            <a:pPr marL="0" lvl="0" indent="0" algn="ctr">
              <a:buNone/>
            </a:pPr>
            <a:r>
              <a:rPr lang="en-US" sz="4000" dirty="0"/>
              <a:t>Appraised, Processed, and Preserved</a:t>
            </a:r>
          </a:p>
          <a:p>
            <a:pPr marL="0" lvl="0" indent="0" algn="ctr">
              <a:buNone/>
            </a:pPr>
            <a:r>
              <a:rPr lang="en-US" sz="4000" dirty="0"/>
              <a:t>By State Archives</a:t>
            </a:r>
          </a:p>
          <a:p>
            <a:pPr marL="0" lvl="0" indent="0" algn="ctr">
              <a:buNone/>
            </a:pPr>
            <a:r>
              <a:rPr lang="en-US" sz="4000" dirty="0"/>
              <a:t>Every Year!!!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21164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 err="1"/>
              <a:t>CoSA</a:t>
            </a:r>
            <a:r>
              <a:rPr lang="en-US" sz="4400" dirty="0"/>
              <a:t> Report - Be Prepared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Managing and Preserving Email in </a:t>
            </a:r>
          </a:p>
          <a:p>
            <a:pPr marL="0" indent="0" algn="ctr">
              <a:buNone/>
            </a:pPr>
            <a:r>
              <a:rPr lang="en-US" sz="3600" dirty="0"/>
              <a:t>State and Territorial Governments</a:t>
            </a:r>
          </a:p>
          <a:p>
            <a:pPr lvl="1"/>
            <a:r>
              <a:rPr lang="en-US" dirty="0"/>
              <a:t>Final Report Released in March 2023</a:t>
            </a:r>
          </a:p>
          <a:p>
            <a:pPr lvl="1"/>
            <a:r>
              <a:rPr lang="en-US" dirty="0"/>
              <a:t>Phase 1 of the Project Identified Obstacles to Email Preservation</a:t>
            </a:r>
          </a:p>
          <a:p>
            <a:pPr lvl="2"/>
            <a:r>
              <a:rPr lang="en-US" dirty="0"/>
              <a:t>Lack of Policy Governance</a:t>
            </a:r>
          </a:p>
          <a:p>
            <a:pPr lvl="2"/>
            <a:r>
              <a:rPr lang="en-US" dirty="0"/>
              <a:t>Lack of Standard Models for Preservation and Transfer</a:t>
            </a:r>
          </a:p>
          <a:p>
            <a:pPr lvl="2"/>
            <a:r>
              <a:rPr lang="en-US" dirty="0"/>
              <a:t>Scale</a:t>
            </a:r>
          </a:p>
          <a:p>
            <a:pPr lvl="2"/>
            <a:r>
              <a:rPr lang="en-US" dirty="0"/>
              <a:t>Technology</a:t>
            </a:r>
          </a:p>
          <a:p>
            <a:pPr lvl="2"/>
            <a:r>
              <a:rPr lang="en-US" dirty="0"/>
              <a:t>Training/Experience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3150612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 err="1"/>
              <a:t>CoSA</a:t>
            </a:r>
            <a:r>
              <a:rPr lang="en-US" sz="4400" dirty="0"/>
              <a:t> Report - Be Prepared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600" dirty="0"/>
              <a:t>Phase 2 – Testing of Available Software</a:t>
            </a:r>
          </a:p>
          <a:p>
            <a:pPr lvl="1"/>
            <a:r>
              <a:rPr lang="en-US" dirty="0"/>
              <a:t>Software Tested</a:t>
            </a:r>
          </a:p>
          <a:p>
            <a:pPr lvl="2"/>
            <a:r>
              <a:rPr lang="en-US" dirty="0" err="1"/>
              <a:t>ePADD</a:t>
            </a:r>
            <a:endParaRPr lang="en-US" dirty="0"/>
          </a:p>
          <a:p>
            <a:pPr lvl="2"/>
            <a:r>
              <a:rPr lang="en-US" dirty="0" err="1"/>
              <a:t>DArcMail</a:t>
            </a:r>
            <a:r>
              <a:rPr lang="en-US" dirty="0"/>
              <a:t> (no longer supported?)</a:t>
            </a:r>
          </a:p>
          <a:p>
            <a:pPr lvl="2"/>
            <a:r>
              <a:rPr lang="en-US" dirty="0" err="1"/>
              <a:t>libratom</a:t>
            </a:r>
            <a:endParaRPr lang="en-US" dirty="0"/>
          </a:p>
          <a:p>
            <a:pPr lvl="1"/>
            <a:r>
              <a:rPr lang="en-US" dirty="0"/>
              <a:t>Results</a:t>
            </a:r>
          </a:p>
          <a:p>
            <a:pPr lvl="2"/>
            <a:r>
              <a:rPr lang="en-US" dirty="0"/>
              <a:t>Each tester reported at least moderate success</a:t>
            </a:r>
          </a:p>
          <a:p>
            <a:pPr lvl="2"/>
            <a:r>
              <a:rPr lang="en-US" dirty="0" err="1"/>
              <a:t>ePADD</a:t>
            </a:r>
            <a:r>
              <a:rPr lang="en-US" dirty="0"/>
              <a:t> provides the most fully-featured platform</a:t>
            </a:r>
          </a:p>
          <a:p>
            <a:pPr lvl="2"/>
            <a:r>
              <a:rPr lang="en-US" dirty="0" err="1"/>
              <a:t>DArcMail</a:t>
            </a:r>
            <a:r>
              <a:rPr lang="en-US" dirty="0"/>
              <a:t> is a medium-weight application designed with preservation of email as a core goal</a:t>
            </a:r>
          </a:p>
          <a:p>
            <a:pPr lvl="2"/>
            <a:r>
              <a:rPr lang="en-US" dirty="0" err="1"/>
              <a:t>libratom</a:t>
            </a:r>
            <a:r>
              <a:rPr lang="en-US" dirty="0"/>
              <a:t> is a command-line tool focused on extracting information from sets of email in order to facilitate the appraisal of email</a:t>
            </a:r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36369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The Solution: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r>
              <a:rPr lang="en-US" sz="4000" dirty="0"/>
              <a:t>A Creative Blend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r>
              <a:rPr lang="en-US" sz="4000" dirty="0"/>
              <a:t>Of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r>
              <a:rPr lang="en-US" sz="4000" dirty="0"/>
              <a:t>Human Intelligence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r>
              <a:rPr lang="en-US" sz="4000" dirty="0"/>
              <a:t>And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r>
              <a:rPr lang="en-US" sz="4000" dirty="0"/>
              <a:t>Artificial Intelligence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endParaRPr lang="en-US" sz="4000" dirty="0"/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3826265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Why is Artificial Intelligence Needed?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r>
              <a:rPr lang="en-US" sz="4000" dirty="0"/>
              <a:t>The volume of emails that must be appraised and processed is virtually impossible using manual techniques.</a:t>
            </a:r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endParaRPr lang="en-US" sz="4000" dirty="0"/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1021009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 System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 fontScale="92500"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Why is Human Intelligence Needed?</a:t>
            </a:r>
          </a:p>
          <a:p>
            <a:pPr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en-US" sz="4000" dirty="0"/>
              <a:t>Not all emails lend themselves to automated processing techniques</a:t>
            </a:r>
          </a:p>
          <a:p>
            <a:pPr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en-US" sz="4000" dirty="0"/>
              <a:t>Review and resolution of conflicting results from automated processing</a:t>
            </a:r>
          </a:p>
          <a:p>
            <a:pPr>
              <a:buClr>
                <a:srgbClr val="1E5155">
                  <a:lumMod val="40000"/>
                  <a:lumOff val="60000"/>
                </a:srgbClr>
              </a:buClr>
              <a:defRPr/>
            </a:pPr>
            <a:r>
              <a:rPr lang="en-US" sz="4000" dirty="0"/>
              <a:t>Validation of automated processing results</a:t>
            </a:r>
          </a:p>
          <a:p>
            <a:pPr>
              <a:buClr>
                <a:srgbClr val="1E5155">
                  <a:lumMod val="40000"/>
                  <a:lumOff val="60000"/>
                </a:srgbClr>
              </a:buClr>
              <a:defRPr/>
            </a:pPr>
            <a:endParaRPr lang="en-US" sz="4000" dirty="0"/>
          </a:p>
          <a:p>
            <a:pPr>
              <a:buClr>
                <a:srgbClr val="1E5155">
                  <a:lumMod val="40000"/>
                  <a:lumOff val="60000"/>
                </a:srgbClr>
              </a:buClr>
              <a:defRPr/>
            </a:pPr>
            <a:endParaRPr lang="en-US" sz="4000" dirty="0"/>
          </a:p>
          <a:p>
            <a:pPr marL="0" indent="0" algn="ctr">
              <a:buClr>
                <a:srgbClr val="1E5155">
                  <a:lumMod val="40000"/>
                  <a:lumOff val="60000"/>
                </a:srgbClr>
              </a:buClr>
              <a:buNone/>
              <a:defRPr/>
            </a:pPr>
            <a:endParaRPr lang="en-US" sz="4000" dirty="0"/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Wingdings 3" charset="2"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3597604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Four System Components</a:t>
            </a:r>
          </a:p>
          <a:p>
            <a:pPr lvl="1"/>
            <a:r>
              <a:rPr lang="en-US" sz="2400" dirty="0"/>
              <a:t>Create Searchable Email Archives for Appraisal/Survey</a:t>
            </a:r>
            <a:endParaRPr lang="en-US" dirty="0"/>
          </a:p>
          <a:p>
            <a:pPr lvl="1"/>
            <a:r>
              <a:rPr lang="en-US" sz="2400" dirty="0"/>
              <a:t>Define Email Collections for Processing</a:t>
            </a:r>
          </a:p>
          <a:p>
            <a:pPr lvl="1"/>
            <a:r>
              <a:rPr lang="en-US" sz="2600" dirty="0"/>
              <a:t>Publish Processed Collections for Public Consumption</a:t>
            </a:r>
          </a:p>
          <a:p>
            <a:pPr lvl="1"/>
            <a:r>
              <a:rPr lang="en-US" sz="2600" dirty="0"/>
              <a:t>Export Permanent Records for Preservation</a:t>
            </a:r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32040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600" dirty="0"/>
              <a:t>What is Your Role?</a:t>
            </a:r>
          </a:p>
          <a:p>
            <a:pPr lvl="1"/>
            <a:r>
              <a:rPr lang="en-US" dirty="0"/>
              <a:t>Setup the system</a:t>
            </a:r>
          </a:p>
          <a:p>
            <a:pPr lvl="1"/>
            <a:r>
              <a:rPr lang="en-US" dirty="0"/>
              <a:t>Create Email Archives</a:t>
            </a:r>
          </a:p>
          <a:p>
            <a:pPr lvl="2"/>
            <a:r>
              <a:rPr lang="en-US" dirty="0"/>
              <a:t>Ingest collected emails from PST, </a:t>
            </a:r>
            <a:r>
              <a:rPr lang="en-US" dirty="0" err="1"/>
              <a:t>mbox</a:t>
            </a:r>
            <a:r>
              <a:rPr lang="en-US" dirty="0"/>
              <a:t>, zip, tar  </a:t>
            </a:r>
          </a:p>
          <a:p>
            <a:pPr lvl="2"/>
            <a:r>
              <a:rPr lang="en-US" dirty="0"/>
              <a:t>Parse and index content of emails for searching and viewing of emails and metadata</a:t>
            </a:r>
          </a:p>
          <a:p>
            <a:pPr lvl="1"/>
            <a:r>
              <a:rPr lang="en-US" dirty="0"/>
              <a:t>Create and Process Email Collections</a:t>
            </a:r>
          </a:p>
          <a:p>
            <a:pPr lvl="2"/>
            <a:r>
              <a:rPr lang="en-US" dirty="0"/>
              <a:t>Define Email Collections</a:t>
            </a:r>
          </a:p>
          <a:p>
            <a:pPr lvl="2"/>
            <a:r>
              <a:rPr lang="en-US" dirty="0"/>
              <a:t>“Train” the system</a:t>
            </a:r>
          </a:p>
          <a:p>
            <a:pPr lvl="2"/>
            <a:r>
              <a:rPr lang="en-US" dirty="0"/>
              <a:t>Run the programs to “process” the emails</a:t>
            </a:r>
          </a:p>
          <a:p>
            <a:pPr lvl="2"/>
            <a:r>
              <a:rPr lang="en-US" dirty="0"/>
              <a:t>Resolve issues for individual emails that the system flags for review</a:t>
            </a:r>
          </a:p>
          <a:p>
            <a:pPr lvl="2"/>
            <a:r>
              <a:rPr lang="en-US" dirty="0"/>
              <a:t>Review and validate the overall results</a:t>
            </a:r>
          </a:p>
          <a:p>
            <a:pPr lvl="1"/>
            <a:r>
              <a:rPr lang="en-US" dirty="0"/>
              <a:t>Publish the results for public access</a:t>
            </a:r>
          </a:p>
          <a:p>
            <a:pPr lvl="1"/>
            <a:r>
              <a:rPr lang="en-US" dirty="0"/>
              <a:t>Export “Permanent” emails for preservation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1251993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System Setup</a:t>
            </a:r>
          </a:p>
          <a:p>
            <a:pPr lvl="1"/>
            <a:r>
              <a:rPr lang="en-US" dirty="0"/>
              <a:t>Define Record Classes (e.g. Record, Non-Record, etc.)</a:t>
            </a:r>
          </a:p>
          <a:p>
            <a:pPr lvl="1"/>
            <a:r>
              <a:rPr lang="en-US" dirty="0"/>
              <a:t>Define Labels (e.g. Financial, Legislative, Administrative,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Define Access Restrictions (e.g. Public, Private, etc.)</a:t>
            </a:r>
          </a:p>
          <a:p>
            <a:pPr lvl="1"/>
            <a:r>
              <a:rPr lang="en-US" dirty="0"/>
              <a:t>Define Record Retentions (e.g. Short Term, Long Term, Permanent, etc.)</a:t>
            </a:r>
          </a:p>
          <a:p>
            <a:pPr lvl="1"/>
            <a:r>
              <a:rPr lang="en-US" dirty="0"/>
              <a:t>Define Lexicons and associated words and phrases</a:t>
            </a:r>
          </a:p>
          <a:p>
            <a:pPr lvl="1"/>
            <a:r>
              <a:rPr lang="en-US" dirty="0"/>
              <a:t>Define Patterns for identification of PII and other words and phrases</a:t>
            </a:r>
          </a:p>
          <a:p>
            <a:pPr lvl="1"/>
            <a:r>
              <a:rPr lang="en-US" dirty="0"/>
              <a:t>Preload email addresses and associated Names and Titles (optional)</a:t>
            </a:r>
          </a:p>
          <a:p>
            <a:pPr lvl="1"/>
            <a:r>
              <a:rPr lang="en-US" dirty="0"/>
              <a:t>Define Access Copy formats for email Attachments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84758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Email Archive Hierarchy</a:t>
            </a:r>
          </a:p>
          <a:p>
            <a:pPr lvl="1"/>
            <a:r>
              <a:rPr lang="en-US" sz="2400" dirty="0"/>
              <a:t>Entities</a:t>
            </a:r>
          </a:p>
          <a:p>
            <a:pPr lvl="2"/>
            <a:r>
              <a:rPr lang="en-US" sz="2200" dirty="0"/>
              <a:t>Email Accounts</a:t>
            </a:r>
          </a:p>
          <a:p>
            <a:pPr lvl="3"/>
            <a:r>
              <a:rPr lang="en-US" sz="2000" dirty="0"/>
              <a:t>Ingested Email Packages</a:t>
            </a:r>
          </a:p>
          <a:p>
            <a:pPr lvl="4"/>
            <a:r>
              <a:rPr lang="en-US" sz="2000" dirty="0"/>
              <a:t>Individual Emails</a:t>
            </a:r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4177038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Create Email Archives on Server</a:t>
            </a:r>
          </a:p>
          <a:p>
            <a:pPr lvl="1"/>
            <a:r>
              <a:rPr lang="en-US" dirty="0"/>
              <a:t>Ingest Files (from desktop, server, S3, shared drives, URL)</a:t>
            </a:r>
          </a:p>
          <a:p>
            <a:pPr lvl="1"/>
            <a:r>
              <a:rPr lang="en-US" dirty="0"/>
              <a:t>Unzip Files (zip, 7zip, tar, </a:t>
            </a:r>
            <a:r>
              <a:rPr lang="en-US" dirty="0" err="1"/>
              <a:t>gzip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Extract Emails (</a:t>
            </a:r>
            <a:r>
              <a:rPr lang="en-US" dirty="0" err="1"/>
              <a:t>mbox</a:t>
            </a:r>
            <a:r>
              <a:rPr lang="en-US" dirty="0"/>
              <a:t> and PST)</a:t>
            </a:r>
          </a:p>
          <a:p>
            <a:pPr lvl="1"/>
            <a:r>
              <a:rPr lang="en-US" dirty="0"/>
              <a:t>Virus Check Emails, calculate checksums, and save to Repository</a:t>
            </a:r>
          </a:p>
          <a:p>
            <a:pPr lvl="1"/>
            <a:r>
              <a:rPr lang="en-US" dirty="0"/>
              <a:t>Parse Emails to extract metadata and attachments</a:t>
            </a:r>
          </a:p>
          <a:p>
            <a:pPr lvl="1"/>
            <a:r>
              <a:rPr lang="en-US" dirty="0"/>
              <a:t>Search and View Emails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75378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Parse Emails</a:t>
            </a:r>
          </a:p>
          <a:p>
            <a:pPr lvl="1"/>
            <a:r>
              <a:rPr lang="en-US" dirty="0"/>
              <a:t>Domain Names Referenced</a:t>
            </a:r>
          </a:p>
          <a:p>
            <a:pPr lvl="1"/>
            <a:r>
              <a:rPr lang="en-US" dirty="0"/>
              <a:t>Email Addresses Referenced</a:t>
            </a:r>
          </a:p>
          <a:p>
            <a:pPr lvl="1"/>
            <a:r>
              <a:rPr lang="en-US" dirty="0"/>
              <a:t>Embedded Hyperlinks</a:t>
            </a:r>
          </a:p>
          <a:p>
            <a:pPr lvl="1"/>
            <a:r>
              <a:rPr lang="en-US" dirty="0"/>
              <a:t>Email Header Fields</a:t>
            </a:r>
          </a:p>
          <a:p>
            <a:pPr lvl="1"/>
            <a:r>
              <a:rPr lang="en-US" dirty="0"/>
              <a:t>Email Body Sections</a:t>
            </a:r>
          </a:p>
          <a:p>
            <a:pPr lvl="1"/>
            <a:r>
              <a:rPr lang="en-US" dirty="0"/>
              <a:t>Attachments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44123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dirty="0"/>
              <a:t>Search and View Emails</a:t>
            </a:r>
          </a:p>
          <a:p>
            <a:pPr lvl="1"/>
            <a:r>
              <a:rPr lang="en-US" dirty="0"/>
              <a:t>Email Archive Search</a:t>
            </a:r>
          </a:p>
          <a:p>
            <a:pPr lvl="2"/>
            <a:r>
              <a:rPr lang="en-US" dirty="0"/>
              <a:t>Faceted Search Terms</a:t>
            </a:r>
          </a:p>
          <a:p>
            <a:pPr lvl="2"/>
            <a:r>
              <a:rPr lang="en-US" dirty="0"/>
              <a:t>Keyword Search</a:t>
            </a:r>
          </a:p>
          <a:p>
            <a:pPr lvl="2"/>
            <a:r>
              <a:rPr lang="en-US" dirty="0"/>
              <a:t>Results listed by Relevancy</a:t>
            </a:r>
          </a:p>
          <a:p>
            <a:pPr lvl="1"/>
            <a:r>
              <a:rPr lang="en-US" dirty="0"/>
              <a:t>Email Viewer</a:t>
            </a:r>
          </a:p>
          <a:p>
            <a:pPr lvl="2"/>
            <a:r>
              <a:rPr lang="en-US" dirty="0"/>
              <a:t>View Email Details</a:t>
            </a:r>
          </a:p>
          <a:p>
            <a:pPr lvl="2"/>
            <a:r>
              <a:rPr lang="en-US" dirty="0"/>
              <a:t>View Attachments</a:t>
            </a:r>
          </a:p>
          <a:p>
            <a:pPr lvl="2"/>
            <a:r>
              <a:rPr lang="en-US" dirty="0"/>
              <a:t>View List of Similar Emails (with drill down to view them)</a:t>
            </a:r>
          </a:p>
          <a:p>
            <a:pPr lvl="3"/>
            <a:r>
              <a:rPr lang="en-US" dirty="0"/>
              <a:t>Similarity Based on Subject and Content</a:t>
            </a:r>
          </a:p>
          <a:p>
            <a:pPr lvl="3"/>
            <a:r>
              <a:rPr lang="en-US" dirty="0"/>
              <a:t>Email Thread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1347454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Email Collection Hierarchy</a:t>
            </a:r>
          </a:p>
          <a:p>
            <a:pPr lvl="1"/>
            <a:r>
              <a:rPr lang="en-US" sz="2400" dirty="0"/>
              <a:t>Collections</a:t>
            </a:r>
          </a:p>
          <a:p>
            <a:pPr lvl="2"/>
            <a:r>
              <a:rPr lang="en-US" sz="2400" dirty="0"/>
              <a:t>Groups/Subgroups/Members</a:t>
            </a:r>
          </a:p>
          <a:p>
            <a:pPr lvl="3"/>
            <a:r>
              <a:rPr lang="en-US" sz="2400" dirty="0"/>
              <a:t>Associated Email Archives/Accounts/Packages</a:t>
            </a:r>
          </a:p>
          <a:p>
            <a:pPr lvl="4"/>
            <a:r>
              <a:rPr lang="en-US" sz="2400" dirty="0"/>
              <a:t>Emails</a:t>
            </a:r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655325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Processing of Emails</a:t>
            </a:r>
          </a:p>
          <a:p>
            <a:pPr lvl="1"/>
            <a:r>
              <a:rPr lang="en-US" dirty="0"/>
              <a:t>Identification of PII and Other Content Using Pattern Matching</a:t>
            </a:r>
          </a:p>
          <a:p>
            <a:pPr lvl="1"/>
            <a:r>
              <a:rPr lang="en-US" dirty="0"/>
              <a:t>Lexicon Analysis using AI Techniques</a:t>
            </a:r>
          </a:p>
          <a:p>
            <a:pPr lvl="1"/>
            <a:r>
              <a:rPr lang="en-US" dirty="0"/>
              <a:t>Content Analysis Using AI Techniques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07338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The Results</a:t>
            </a:r>
          </a:p>
          <a:p>
            <a:pPr lvl="1"/>
            <a:r>
              <a:rPr lang="en-US" dirty="0"/>
              <a:t>Automatic redaction of PII and other sensitive content</a:t>
            </a:r>
          </a:p>
          <a:p>
            <a:pPr lvl="1"/>
            <a:r>
              <a:rPr lang="en-US" dirty="0"/>
              <a:t>Automatic assignment of Record Class to emails</a:t>
            </a:r>
          </a:p>
          <a:p>
            <a:pPr lvl="1"/>
            <a:r>
              <a:rPr lang="en-US" dirty="0"/>
              <a:t>Automatic assignment of Access Restrictions to emails</a:t>
            </a:r>
          </a:p>
          <a:p>
            <a:pPr lvl="1"/>
            <a:r>
              <a:rPr lang="en-US" dirty="0"/>
              <a:t>Automatic assignment of Retention to emails</a:t>
            </a:r>
          </a:p>
          <a:p>
            <a:pPr lvl="1"/>
            <a:r>
              <a:rPr lang="en-US" dirty="0"/>
              <a:t>Automatic assignment of Labels to emails</a:t>
            </a:r>
          </a:p>
          <a:p>
            <a:pPr lvl="1"/>
            <a:r>
              <a:rPr lang="en-US" dirty="0"/>
              <a:t>Automatic creation of access copies of attachments in preferred format</a:t>
            </a:r>
          </a:p>
          <a:p>
            <a:pPr lvl="1"/>
            <a:r>
              <a:rPr lang="en-US" dirty="0"/>
              <a:t>Automatic Identification of individual Emails that require manual review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156117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dirty="0"/>
              <a:t>Public Access	</a:t>
            </a:r>
          </a:p>
          <a:p>
            <a:pPr lvl="1"/>
            <a:r>
              <a:rPr lang="en-US" dirty="0"/>
              <a:t>Public Access via Web Browser</a:t>
            </a:r>
          </a:p>
          <a:p>
            <a:pPr lvl="2"/>
            <a:r>
              <a:rPr lang="en-US" dirty="0"/>
              <a:t>Search Published Email Collections</a:t>
            </a:r>
          </a:p>
          <a:p>
            <a:pPr lvl="3"/>
            <a:r>
              <a:rPr lang="en-US" dirty="0"/>
              <a:t>Keyword Search of Content</a:t>
            </a:r>
          </a:p>
          <a:p>
            <a:pPr lvl="3"/>
            <a:r>
              <a:rPr lang="en-US" dirty="0"/>
              <a:t>Natural Language Search </a:t>
            </a:r>
            <a:r>
              <a:rPr lang="en-US"/>
              <a:t>of Content</a:t>
            </a:r>
            <a:endParaRPr lang="en-US" dirty="0"/>
          </a:p>
          <a:p>
            <a:pPr lvl="3"/>
            <a:r>
              <a:rPr lang="en-US" dirty="0"/>
              <a:t>Field Search (Subject, Date Range, To,  From, etc.) </a:t>
            </a:r>
          </a:p>
          <a:p>
            <a:pPr lvl="3"/>
            <a:r>
              <a:rPr lang="en-US" dirty="0"/>
              <a:t>Facet Terms</a:t>
            </a:r>
          </a:p>
          <a:p>
            <a:pPr lvl="4"/>
            <a:r>
              <a:rPr lang="en-US" dirty="0"/>
              <a:t>Labels</a:t>
            </a:r>
          </a:p>
          <a:p>
            <a:pPr lvl="4"/>
            <a:r>
              <a:rPr lang="en-US" dirty="0"/>
              <a:t>Entity Tags</a:t>
            </a:r>
          </a:p>
          <a:p>
            <a:pPr lvl="4"/>
            <a:r>
              <a:rPr lang="en-US" dirty="0"/>
              <a:t>Date Ranges</a:t>
            </a:r>
          </a:p>
          <a:p>
            <a:pPr lvl="4"/>
            <a:r>
              <a:rPr lang="en-US" dirty="0"/>
              <a:t>Email Addresses/Domain Names</a:t>
            </a:r>
          </a:p>
          <a:p>
            <a:pPr lvl="2"/>
            <a:r>
              <a:rPr lang="en-US" dirty="0"/>
              <a:t>Display Format for emails is PDF</a:t>
            </a:r>
          </a:p>
          <a:p>
            <a:pPr lvl="3"/>
            <a:r>
              <a:rPr lang="en-US" dirty="0"/>
              <a:t>Download or Print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404168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Preservation</a:t>
            </a:r>
          </a:p>
          <a:p>
            <a:pPr lvl="1"/>
            <a:r>
              <a:rPr lang="en-US" dirty="0"/>
              <a:t>Emails with Permanent Retention</a:t>
            </a:r>
          </a:p>
          <a:p>
            <a:pPr lvl="2"/>
            <a:r>
              <a:rPr lang="en-US" dirty="0"/>
              <a:t>Export for Preservation</a:t>
            </a:r>
          </a:p>
          <a:p>
            <a:pPr lvl="3"/>
            <a:r>
              <a:rPr lang="en-US" dirty="0"/>
              <a:t>Export of Emails</a:t>
            </a:r>
          </a:p>
          <a:p>
            <a:pPr lvl="4"/>
            <a:r>
              <a:rPr lang="en-US" dirty="0"/>
              <a:t>Original PST, </a:t>
            </a:r>
            <a:r>
              <a:rPr lang="en-US" dirty="0" err="1"/>
              <a:t>mbox</a:t>
            </a:r>
            <a:r>
              <a:rPr lang="en-US" dirty="0"/>
              <a:t>, </a:t>
            </a:r>
            <a:r>
              <a:rPr lang="en-US" dirty="0" err="1"/>
              <a:t>eml</a:t>
            </a:r>
            <a:r>
              <a:rPr lang="en-US" dirty="0"/>
              <a:t>, msg format</a:t>
            </a:r>
          </a:p>
          <a:p>
            <a:pPr lvl="4"/>
            <a:r>
              <a:rPr lang="en-US" dirty="0"/>
              <a:t>Migrate to </a:t>
            </a:r>
            <a:r>
              <a:rPr lang="en-US" dirty="0" err="1"/>
              <a:t>eml</a:t>
            </a:r>
            <a:r>
              <a:rPr lang="en-US" dirty="0"/>
              <a:t> format exported as </a:t>
            </a:r>
            <a:r>
              <a:rPr lang="en-US" dirty="0" err="1"/>
              <a:t>mbox</a:t>
            </a:r>
            <a:endParaRPr lang="en-US" dirty="0"/>
          </a:p>
          <a:p>
            <a:pPr lvl="3"/>
            <a:r>
              <a:rPr lang="en-US" dirty="0"/>
              <a:t>Attachments exported as separate files</a:t>
            </a:r>
          </a:p>
          <a:p>
            <a:pPr lvl="3"/>
            <a:r>
              <a:rPr lang="en-US" dirty="0"/>
              <a:t>Metadata (xml format) </a:t>
            </a:r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832320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A7C05-75C7-49D1-97F2-B552062F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1398"/>
          </a:xfrm>
        </p:spPr>
        <p:txBody>
          <a:bodyPr/>
          <a:lstStyle/>
          <a:p>
            <a:pPr algn="ctr"/>
            <a:r>
              <a:rPr lang="en-US" sz="4400" dirty="0"/>
              <a:t>APPX Email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EBE29-A699-498C-8AD9-4DB4AD55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617" y="1897912"/>
            <a:ext cx="9700587" cy="42524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For </a:t>
            </a:r>
            <a:r>
              <a:rPr lang="en-US" sz="3600"/>
              <a:t>Additional Information</a:t>
            </a:r>
          </a:p>
          <a:p>
            <a:pPr marL="0" indent="0" algn="ctr">
              <a:buNone/>
            </a:pPr>
            <a:r>
              <a:rPr lang="en-US" sz="3600"/>
              <a:t>Contact</a:t>
            </a:r>
            <a:endParaRPr lang="en-US" sz="3600" dirty="0"/>
          </a:p>
          <a:p>
            <a:pPr lvl="1"/>
            <a:r>
              <a:rPr lang="en-US" dirty="0"/>
              <a:t>Steve Frizzell</a:t>
            </a:r>
          </a:p>
          <a:p>
            <a:pPr lvl="2"/>
            <a:r>
              <a:rPr lang="en-US" dirty="0">
                <a:hlinkClick r:id="rId2"/>
              </a:rPr>
              <a:t>steve@appx.com</a:t>
            </a:r>
            <a:endParaRPr lang="en-US" dirty="0"/>
          </a:p>
          <a:p>
            <a:pPr lvl="2"/>
            <a:r>
              <a:rPr lang="en-US" dirty="0"/>
              <a:t>1-800-879-2779 x2481</a:t>
            </a:r>
          </a:p>
          <a:p>
            <a:pPr lvl="1"/>
            <a:r>
              <a:rPr lang="en-US" dirty="0"/>
              <a:t>APPX Software, Inc.</a:t>
            </a:r>
          </a:p>
          <a:p>
            <a:pPr lvl="2"/>
            <a:r>
              <a:rPr lang="en-US" dirty="0">
                <a:hlinkClick r:id="rId3"/>
              </a:rPr>
              <a:t>info@appx.com</a:t>
            </a:r>
            <a:endParaRPr lang="en-US" dirty="0"/>
          </a:p>
        </p:txBody>
      </p:sp>
      <p:pic>
        <p:nvPicPr>
          <p:cNvPr id="2050" name="Picture 2" descr="https://appx.com/sites/default/files/appx-small.png">
            <a:extLst>
              <a:ext uri="{FF2B5EF4-FFF2-40B4-BE49-F238E27FC236}">
                <a16:creationId xmlns:a16="http://schemas.microsoft.com/office/drawing/2014/main" id="{7E1F6CD9-B46C-4F35-A410-F52785E14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45" y="6210532"/>
            <a:ext cx="1179845" cy="33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EA68F2-F984-4409-8FC2-DD86F328FD32}"/>
              </a:ext>
            </a:extLst>
          </p:cNvPr>
          <p:cNvSpPr txBox="1"/>
          <p:nvPr/>
        </p:nvSpPr>
        <p:spPr>
          <a:xfrm>
            <a:off x="10847398" y="5955425"/>
            <a:ext cx="1089296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Powered By</a:t>
            </a:r>
          </a:p>
        </p:txBody>
      </p:sp>
    </p:spTree>
    <p:extLst>
      <p:ext uri="{BB962C8B-B14F-4D97-AF65-F5344CB8AC3E}">
        <p14:creationId xmlns:p14="http://schemas.microsoft.com/office/powerpoint/2010/main" val="2534284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/>
    </mc:Choice>
    <mc:Fallback>
      <p:transition spd="slow" advTm="500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3960</TotalTime>
  <Words>889</Words>
  <Application>Microsoft Office PowerPoint</Application>
  <PresentationFormat>Widescreen</PresentationFormat>
  <Paragraphs>195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Century Gothic</vt:lpstr>
      <vt:lpstr>Wingdings 3</vt:lpstr>
      <vt:lpstr>Ion</vt:lpstr>
      <vt:lpstr>Email Management System   </vt:lpstr>
      <vt:lpstr>APPX Email Management System</vt:lpstr>
      <vt:lpstr>APPX Email Management System</vt:lpstr>
      <vt:lpstr>CoSA Report - Be Prepared </vt:lpstr>
      <vt:lpstr>CoSA Report - Be Prepared </vt:lpstr>
      <vt:lpstr>APPX Email Management System</vt:lpstr>
      <vt:lpstr>APPX Email Management System</vt:lpstr>
      <vt:lpstr>APPX Email Management System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  <vt:lpstr>APPX Email Management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APPX Shop Talk Webinar: Considerations for an Online System for Maintaining &amp; Managing Record Schedules</dc:title>
  <dc:creator>John Selvage</dc:creator>
  <cp:lastModifiedBy>Steve Frizzell</cp:lastModifiedBy>
  <cp:revision>97</cp:revision>
  <dcterms:created xsi:type="dcterms:W3CDTF">2019-12-03T03:42:02Z</dcterms:created>
  <dcterms:modified xsi:type="dcterms:W3CDTF">2025-09-25T19:19:28Z</dcterms:modified>
</cp:coreProperties>
</file>